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CC19"/>
    <a:srgbClr val="6EC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1'!$D$6</c:f>
              <c:strCache>
                <c:ptCount val="1"/>
                <c:pt idx="0">
                  <c:v>Average Net Price (2017)</c:v>
                </c:pt>
              </c:strCache>
            </c:strRef>
          </c:tx>
          <c:spPr>
            <a:solidFill>
              <a:srgbClr val="1770B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304350151824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910-4164-A847-E38245B52281}"/>
                </c:ext>
              </c:extLst>
            </c:dLbl>
            <c:dLbl>
              <c:idx val="3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10-4164-A847-E38245B52281}"/>
                </c:ext>
              </c:extLst>
            </c:dLbl>
            <c:dLbl>
              <c:idx val="50"/>
              <c:layout>
                <c:manualLayout>
                  <c:x val="-1.0869566767882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910-4164-A847-E38245B52281}"/>
                </c:ext>
              </c:extLst>
            </c:dLbl>
            <c:numFmt formatCode="&quot;$&quot;#,##0" sourceLinked="0"/>
            <c:spPr>
              <a:solidFill>
                <a:schemeClr val="bg1"/>
              </a:solidFill>
              <a:ln>
                <a:solidFill>
                  <a:schemeClr val="accent3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1'!$C$7:$C$57</c:f>
              <c:strCache>
                <c:ptCount val="51"/>
                <c:pt idx="0">
                  <c:v>VT</c:v>
                </c:pt>
                <c:pt idx="1">
                  <c:v>SC</c:v>
                </c:pt>
                <c:pt idx="2">
                  <c:v>SD</c:v>
                </c:pt>
                <c:pt idx="3">
                  <c:v>PA</c:v>
                </c:pt>
                <c:pt idx="4">
                  <c:v>NH</c:v>
                </c:pt>
                <c:pt idx="5">
                  <c:v>LA</c:v>
                </c:pt>
                <c:pt idx="6">
                  <c:v>OH</c:v>
                </c:pt>
                <c:pt idx="7">
                  <c:v>AL</c:v>
                </c:pt>
                <c:pt idx="8">
                  <c:v>AR</c:v>
                </c:pt>
                <c:pt idx="9">
                  <c:v>MS</c:v>
                </c:pt>
                <c:pt idx="10">
                  <c:v>OK</c:v>
                </c:pt>
                <c:pt idx="11">
                  <c:v>ME</c:v>
                </c:pt>
                <c:pt idx="12">
                  <c:v>KS</c:v>
                </c:pt>
                <c:pt idx="13">
                  <c:v>KY</c:v>
                </c:pt>
                <c:pt idx="14">
                  <c:v>MT</c:v>
                </c:pt>
                <c:pt idx="15">
                  <c:v>TN</c:v>
                </c:pt>
                <c:pt idx="16">
                  <c:v>IA</c:v>
                </c:pt>
                <c:pt idx="17">
                  <c:v>OR</c:v>
                </c:pt>
                <c:pt idx="18">
                  <c:v>ID</c:v>
                </c:pt>
                <c:pt idx="19">
                  <c:v>FL</c:v>
                </c:pt>
                <c:pt idx="20">
                  <c:v>MN</c:v>
                </c:pt>
                <c:pt idx="21">
                  <c:v>NV</c:v>
                </c:pt>
                <c:pt idx="22">
                  <c:v>NC</c:v>
                </c:pt>
                <c:pt idx="23">
                  <c:v>WI</c:v>
                </c:pt>
                <c:pt idx="24">
                  <c:v>WV</c:v>
                </c:pt>
                <c:pt idx="25">
                  <c:v>NE</c:v>
                </c:pt>
                <c:pt idx="26">
                  <c:v>MO</c:v>
                </c:pt>
                <c:pt idx="27">
                  <c:v>MI</c:v>
                </c:pt>
                <c:pt idx="28">
                  <c:v>DE</c:v>
                </c:pt>
                <c:pt idx="29">
                  <c:v>CO</c:v>
                </c:pt>
                <c:pt idx="30">
                  <c:v>ND</c:v>
                </c:pt>
                <c:pt idx="31">
                  <c:v>AZ</c:v>
                </c:pt>
                <c:pt idx="32">
                  <c:v>GA</c:v>
                </c:pt>
                <c:pt idx="33">
                  <c:v>NM</c:v>
                </c:pt>
                <c:pt idx="34">
                  <c:v>VA</c:v>
                </c:pt>
                <c:pt idx="35">
                  <c:v>US</c:v>
                </c:pt>
                <c:pt idx="36">
                  <c:v>IL</c:v>
                </c:pt>
                <c:pt idx="37">
                  <c:v>IN</c:v>
                </c:pt>
                <c:pt idx="38">
                  <c:v>MA</c:v>
                </c:pt>
                <c:pt idx="39">
                  <c:v>RI</c:v>
                </c:pt>
                <c:pt idx="40">
                  <c:v>WY</c:v>
                </c:pt>
                <c:pt idx="41">
                  <c:v>CT</c:v>
                </c:pt>
                <c:pt idx="42">
                  <c:v>TX</c:v>
                </c:pt>
                <c:pt idx="43">
                  <c:v>UT</c:v>
                </c:pt>
                <c:pt idx="44">
                  <c:v>MD</c:v>
                </c:pt>
                <c:pt idx="45">
                  <c:v>AK</c:v>
                </c:pt>
                <c:pt idx="46">
                  <c:v>NJ</c:v>
                </c:pt>
                <c:pt idx="47">
                  <c:v>WA</c:v>
                </c:pt>
                <c:pt idx="48">
                  <c:v>HI</c:v>
                </c:pt>
                <c:pt idx="49">
                  <c:v>NY</c:v>
                </c:pt>
                <c:pt idx="50">
                  <c:v>CA</c:v>
                </c:pt>
              </c:strCache>
            </c:strRef>
          </c:cat>
          <c:val>
            <c:numRef>
              <c:f>'Figure 1'!$D$7:$D$57</c:f>
              <c:numCache>
                <c:formatCode>General</c:formatCode>
                <c:ptCount val="51"/>
                <c:pt idx="0">
                  <c:v>17363</c:v>
                </c:pt>
                <c:pt idx="1">
                  <c:v>13622</c:v>
                </c:pt>
                <c:pt idx="2">
                  <c:v>15075</c:v>
                </c:pt>
                <c:pt idx="3">
                  <c:v>15403</c:v>
                </c:pt>
                <c:pt idx="4">
                  <c:v>19090</c:v>
                </c:pt>
                <c:pt idx="5">
                  <c:v>11881</c:v>
                </c:pt>
                <c:pt idx="6">
                  <c:v>13499</c:v>
                </c:pt>
                <c:pt idx="7">
                  <c:v>11920</c:v>
                </c:pt>
                <c:pt idx="8">
                  <c:v>11340</c:v>
                </c:pt>
                <c:pt idx="9">
                  <c:v>10695</c:v>
                </c:pt>
                <c:pt idx="10">
                  <c:v>11674</c:v>
                </c:pt>
                <c:pt idx="11">
                  <c:v>12982</c:v>
                </c:pt>
                <c:pt idx="12">
                  <c:v>12984</c:v>
                </c:pt>
                <c:pt idx="13">
                  <c:v>10961</c:v>
                </c:pt>
                <c:pt idx="14">
                  <c:v>11956</c:v>
                </c:pt>
                <c:pt idx="15">
                  <c:v>11463</c:v>
                </c:pt>
                <c:pt idx="16">
                  <c:v>12686</c:v>
                </c:pt>
                <c:pt idx="17">
                  <c:v>12611</c:v>
                </c:pt>
                <c:pt idx="18">
                  <c:v>10855</c:v>
                </c:pt>
                <c:pt idx="19">
                  <c:v>10846</c:v>
                </c:pt>
                <c:pt idx="20">
                  <c:v>13748</c:v>
                </c:pt>
                <c:pt idx="21">
                  <c:v>11660</c:v>
                </c:pt>
                <c:pt idx="22">
                  <c:v>10561</c:v>
                </c:pt>
                <c:pt idx="23">
                  <c:v>11831</c:v>
                </c:pt>
                <c:pt idx="24">
                  <c:v>8668</c:v>
                </c:pt>
                <c:pt idx="25">
                  <c:v>11932</c:v>
                </c:pt>
                <c:pt idx="26">
                  <c:v>10659</c:v>
                </c:pt>
                <c:pt idx="27">
                  <c:v>10922</c:v>
                </c:pt>
                <c:pt idx="28">
                  <c:v>12481</c:v>
                </c:pt>
                <c:pt idx="29">
                  <c:v>13576</c:v>
                </c:pt>
                <c:pt idx="30">
                  <c:v>12123</c:v>
                </c:pt>
                <c:pt idx="31">
                  <c:v>11051</c:v>
                </c:pt>
                <c:pt idx="32">
                  <c:v>10922</c:v>
                </c:pt>
                <c:pt idx="33">
                  <c:v>8854</c:v>
                </c:pt>
                <c:pt idx="34">
                  <c:v>13537</c:v>
                </c:pt>
                <c:pt idx="35">
                  <c:v>11363</c:v>
                </c:pt>
                <c:pt idx="36">
                  <c:v>11699</c:v>
                </c:pt>
                <c:pt idx="37">
                  <c:v>9870</c:v>
                </c:pt>
                <c:pt idx="38">
                  <c:v>13562</c:v>
                </c:pt>
                <c:pt idx="39">
                  <c:v>11096</c:v>
                </c:pt>
                <c:pt idx="40">
                  <c:v>10474</c:v>
                </c:pt>
                <c:pt idx="41">
                  <c:v>12596</c:v>
                </c:pt>
                <c:pt idx="42">
                  <c:v>9974</c:v>
                </c:pt>
                <c:pt idx="43">
                  <c:v>11328</c:v>
                </c:pt>
                <c:pt idx="44">
                  <c:v>12855</c:v>
                </c:pt>
                <c:pt idx="45">
                  <c:v>11532</c:v>
                </c:pt>
                <c:pt idx="46">
                  <c:v>12520</c:v>
                </c:pt>
                <c:pt idx="47">
                  <c:v>10946</c:v>
                </c:pt>
                <c:pt idx="48">
                  <c:v>11920</c:v>
                </c:pt>
                <c:pt idx="49">
                  <c:v>9713</c:v>
                </c:pt>
                <c:pt idx="50">
                  <c:v>10111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10-4164-A847-E38245B52281}"/>
            </c:ext>
          </c:extLst>
        </c:ser>
        <c:ser>
          <c:idx val="1"/>
          <c:order val="1"/>
          <c:tx>
            <c:strRef>
              <c:f>'Figure 1'!$E$6</c:f>
              <c:strCache>
                <c:ptCount val="1"/>
                <c:pt idx="0">
                  <c:v>Median Household Income (2017)</c:v>
                </c:pt>
              </c:strCache>
            </c:strRef>
          </c:tx>
          <c:spPr>
            <a:solidFill>
              <a:srgbClr val="6ECEE8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69566767882961E-2"/>
                  <c:y val="-3.65930569811353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910-4164-A847-E38245B52281}"/>
                </c:ext>
              </c:extLst>
            </c:dLbl>
            <c:dLbl>
              <c:idx val="3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910-4164-A847-E38245B52281}"/>
                </c:ext>
              </c:extLst>
            </c:dLbl>
            <c:dLbl>
              <c:idx val="50"/>
              <c:layout>
                <c:manualLayout>
                  <c:x val="-1.6304350151824454E-2"/>
                  <c:y val="-1.82965284905676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910-4164-A847-E38245B52281}"/>
                </c:ext>
              </c:extLst>
            </c:dLbl>
            <c:numFmt formatCode="&quot;$&quot;#,##0" sourceLinked="0"/>
            <c:spPr>
              <a:solidFill>
                <a:schemeClr val="bg1"/>
              </a:solidFill>
              <a:ln>
                <a:solidFill>
                  <a:schemeClr val="accent3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1'!$C$7:$C$57</c:f>
              <c:strCache>
                <c:ptCount val="51"/>
                <c:pt idx="0">
                  <c:v>VT</c:v>
                </c:pt>
                <c:pt idx="1">
                  <c:v>SC</c:v>
                </c:pt>
                <c:pt idx="2">
                  <c:v>SD</c:v>
                </c:pt>
                <c:pt idx="3">
                  <c:v>PA</c:v>
                </c:pt>
                <c:pt idx="4">
                  <c:v>NH</c:v>
                </c:pt>
                <c:pt idx="5">
                  <c:v>LA</c:v>
                </c:pt>
                <c:pt idx="6">
                  <c:v>OH</c:v>
                </c:pt>
                <c:pt idx="7">
                  <c:v>AL</c:v>
                </c:pt>
                <c:pt idx="8">
                  <c:v>AR</c:v>
                </c:pt>
                <c:pt idx="9">
                  <c:v>MS</c:v>
                </c:pt>
                <c:pt idx="10">
                  <c:v>OK</c:v>
                </c:pt>
                <c:pt idx="11">
                  <c:v>ME</c:v>
                </c:pt>
                <c:pt idx="12">
                  <c:v>KS</c:v>
                </c:pt>
                <c:pt idx="13">
                  <c:v>KY</c:v>
                </c:pt>
                <c:pt idx="14">
                  <c:v>MT</c:v>
                </c:pt>
                <c:pt idx="15">
                  <c:v>TN</c:v>
                </c:pt>
                <c:pt idx="16">
                  <c:v>IA</c:v>
                </c:pt>
                <c:pt idx="17">
                  <c:v>OR</c:v>
                </c:pt>
                <c:pt idx="18">
                  <c:v>ID</c:v>
                </c:pt>
                <c:pt idx="19">
                  <c:v>FL</c:v>
                </c:pt>
                <c:pt idx="20">
                  <c:v>MN</c:v>
                </c:pt>
                <c:pt idx="21">
                  <c:v>NV</c:v>
                </c:pt>
                <c:pt idx="22">
                  <c:v>NC</c:v>
                </c:pt>
                <c:pt idx="23">
                  <c:v>WI</c:v>
                </c:pt>
                <c:pt idx="24">
                  <c:v>WV</c:v>
                </c:pt>
                <c:pt idx="25">
                  <c:v>NE</c:v>
                </c:pt>
                <c:pt idx="26">
                  <c:v>MO</c:v>
                </c:pt>
                <c:pt idx="27">
                  <c:v>MI</c:v>
                </c:pt>
                <c:pt idx="28">
                  <c:v>DE</c:v>
                </c:pt>
                <c:pt idx="29">
                  <c:v>CO</c:v>
                </c:pt>
                <c:pt idx="30">
                  <c:v>ND</c:v>
                </c:pt>
                <c:pt idx="31">
                  <c:v>AZ</c:v>
                </c:pt>
                <c:pt idx="32">
                  <c:v>GA</c:v>
                </c:pt>
                <c:pt idx="33">
                  <c:v>NM</c:v>
                </c:pt>
                <c:pt idx="34">
                  <c:v>VA</c:v>
                </c:pt>
                <c:pt idx="35">
                  <c:v>US</c:v>
                </c:pt>
                <c:pt idx="36">
                  <c:v>IL</c:v>
                </c:pt>
                <c:pt idx="37">
                  <c:v>IN</c:v>
                </c:pt>
                <c:pt idx="38">
                  <c:v>MA</c:v>
                </c:pt>
                <c:pt idx="39">
                  <c:v>RI</c:v>
                </c:pt>
                <c:pt idx="40">
                  <c:v>WY</c:v>
                </c:pt>
                <c:pt idx="41">
                  <c:v>CT</c:v>
                </c:pt>
                <c:pt idx="42">
                  <c:v>TX</c:v>
                </c:pt>
                <c:pt idx="43">
                  <c:v>UT</c:v>
                </c:pt>
                <c:pt idx="44">
                  <c:v>MD</c:v>
                </c:pt>
                <c:pt idx="45">
                  <c:v>AK</c:v>
                </c:pt>
                <c:pt idx="46">
                  <c:v>NJ</c:v>
                </c:pt>
                <c:pt idx="47">
                  <c:v>WA</c:v>
                </c:pt>
                <c:pt idx="48">
                  <c:v>HI</c:v>
                </c:pt>
                <c:pt idx="49">
                  <c:v>NY</c:v>
                </c:pt>
                <c:pt idx="50">
                  <c:v>CA</c:v>
                </c:pt>
              </c:strCache>
            </c:strRef>
          </c:cat>
          <c:val>
            <c:numRef>
              <c:f>'Figure 1'!$E$7:$E$57</c:f>
              <c:numCache>
                <c:formatCode>#,##0</c:formatCode>
                <c:ptCount val="51"/>
                <c:pt idx="0">
                  <c:v>57513</c:v>
                </c:pt>
                <c:pt idx="1">
                  <c:v>50570</c:v>
                </c:pt>
                <c:pt idx="2">
                  <c:v>56521</c:v>
                </c:pt>
                <c:pt idx="3">
                  <c:v>59195</c:v>
                </c:pt>
                <c:pt idx="4">
                  <c:v>73381</c:v>
                </c:pt>
                <c:pt idx="5">
                  <c:v>46145</c:v>
                </c:pt>
                <c:pt idx="6">
                  <c:v>54021</c:v>
                </c:pt>
                <c:pt idx="7">
                  <c:v>48123</c:v>
                </c:pt>
                <c:pt idx="8">
                  <c:v>45869</c:v>
                </c:pt>
                <c:pt idx="9">
                  <c:v>43529</c:v>
                </c:pt>
                <c:pt idx="10">
                  <c:v>50051</c:v>
                </c:pt>
                <c:pt idx="11">
                  <c:v>56277</c:v>
                </c:pt>
                <c:pt idx="12">
                  <c:v>56422</c:v>
                </c:pt>
                <c:pt idx="13">
                  <c:v>48375</c:v>
                </c:pt>
                <c:pt idx="14">
                  <c:v>53386</c:v>
                </c:pt>
                <c:pt idx="15">
                  <c:v>51340</c:v>
                </c:pt>
                <c:pt idx="16">
                  <c:v>58570</c:v>
                </c:pt>
                <c:pt idx="17">
                  <c:v>60212</c:v>
                </c:pt>
                <c:pt idx="18">
                  <c:v>52225</c:v>
                </c:pt>
                <c:pt idx="19">
                  <c:v>52594</c:v>
                </c:pt>
                <c:pt idx="20">
                  <c:v>68388</c:v>
                </c:pt>
                <c:pt idx="21">
                  <c:v>58003</c:v>
                </c:pt>
                <c:pt idx="22">
                  <c:v>52752</c:v>
                </c:pt>
                <c:pt idx="23">
                  <c:v>59305</c:v>
                </c:pt>
                <c:pt idx="24">
                  <c:v>43469</c:v>
                </c:pt>
                <c:pt idx="25">
                  <c:v>59970</c:v>
                </c:pt>
                <c:pt idx="26">
                  <c:v>53578</c:v>
                </c:pt>
                <c:pt idx="27">
                  <c:v>54909</c:v>
                </c:pt>
                <c:pt idx="28">
                  <c:v>62852</c:v>
                </c:pt>
                <c:pt idx="29">
                  <c:v>69117</c:v>
                </c:pt>
                <c:pt idx="30">
                  <c:v>61843</c:v>
                </c:pt>
                <c:pt idx="31">
                  <c:v>56581</c:v>
                </c:pt>
                <c:pt idx="32">
                  <c:v>56183</c:v>
                </c:pt>
                <c:pt idx="33">
                  <c:v>46744</c:v>
                </c:pt>
                <c:pt idx="34">
                  <c:v>71535</c:v>
                </c:pt>
                <c:pt idx="35">
                  <c:v>60336</c:v>
                </c:pt>
                <c:pt idx="36">
                  <c:v>62992</c:v>
                </c:pt>
                <c:pt idx="37">
                  <c:v>54181</c:v>
                </c:pt>
                <c:pt idx="38">
                  <c:v>77385</c:v>
                </c:pt>
                <c:pt idx="39">
                  <c:v>63870</c:v>
                </c:pt>
                <c:pt idx="40">
                  <c:v>60434</c:v>
                </c:pt>
                <c:pt idx="41">
                  <c:v>74168</c:v>
                </c:pt>
                <c:pt idx="42">
                  <c:v>59206</c:v>
                </c:pt>
                <c:pt idx="43">
                  <c:v>68358</c:v>
                </c:pt>
                <c:pt idx="44">
                  <c:v>80776</c:v>
                </c:pt>
                <c:pt idx="45">
                  <c:v>73181</c:v>
                </c:pt>
                <c:pt idx="46">
                  <c:v>80088</c:v>
                </c:pt>
                <c:pt idx="47">
                  <c:v>70979</c:v>
                </c:pt>
                <c:pt idx="48">
                  <c:v>77765</c:v>
                </c:pt>
                <c:pt idx="49">
                  <c:v>64894</c:v>
                </c:pt>
                <c:pt idx="50">
                  <c:v>71805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10-4164-A847-E38245B52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251368"/>
        <c:axId val="422257928"/>
      </c:barChart>
      <c:lineChart>
        <c:grouping val="standard"/>
        <c:varyColors val="0"/>
        <c:ser>
          <c:idx val="2"/>
          <c:order val="2"/>
          <c:tx>
            <c:strRef>
              <c:f>'Figure 1'!$F$6</c:f>
              <c:strCache>
                <c:ptCount val="1"/>
                <c:pt idx="0">
                  <c:v>Average Net Price / Median Household Income</c:v>
                </c:pt>
              </c:strCache>
            </c:strRef>
          </c:tx>
          <c:spPr>
            <a:ln w="28575" cap="rnd">
              <a:solidFill>
                <a:srgbClr val="F9CC1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9CC19"/>
              </a:solidFill>
              <a:ln w="9525">
                <a:solidFill>
                  <a:srgbClr val="F9CC19"/>
                </a:solidFill>
              </a:ln>
              <a:effectLst/>
            </c:spPr>
          </c:marker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910-4164-A847-E38245B52281}"/>
                </c:ext>
              </c:extLst>
            </c:dLbl>
            <c:dLbl>
              <c:idx val="35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910-4164-A847-E38245B52281}"/>
                </c:ext>
              </c:extLst>
            </c:dLbl>
            <c:dLbl>
              <c:idx val="5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910-4164-A847-E38245B52281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accent3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'Figure 1'!$C$7:$C$57</c:f>
              <c:strCache>
                <c:ptCount val="51"/>
                <c:pt idx="0">
                  <c:v>VT</c:v>
                </c:pt>
                <c:pt idx="1">
                  <c:v>SC</c:v>
                </c:pt>
                <c:pt idx="2">
                  <c:v>SD</c:v>
                </c:pt>
                <c:pt idx="3">
                  <c:v>PA</c:v>
                </c:pt>
                <c:pt idx="4">
                  <c:v>NH</c:v>
                </c:pt>
                <c:pt idx="5">
                  <c:v>LA</c:v>
                </c:pt>
                <c:pt idx="6">
                  <c:v>OH</c:v>
                </c:pt>
                <c:pt idx="7">
                  <c:v>AL</c:v>
                </c:pt>
                <c:pt idx="8">
                  <c:v>AR</c:v>
                </c:pt>
                <c:pt idx="9">
                  <c:v>MS</c:v>
                </c:pt>
                <c:pt idx="10">
                  <c:v>OK</c:v>
                </c:pt>
                <c:pt idx="11">
                  <c:v>ME</c:v>
                </c:pt>
                <c:pt idx="12">
                  <c:v>KS</c:v>
                </c:pt>
                <c:pt idx="13">
                  <c:v>KY</c:v>
                </c:pt>
                <c:pt idx="14">
                  <c:v>MT</c:v>
                </c:pt>
                <c:pt idx="15">
                  <c:v>TN</c:v>
                </c:pt>
                <c:pt idx="16">
                  <c:v>IA</c:v>
                </c:pt>
                <c:pt idx="17">
                  <c:v>OR</c:v>
                </c:pt>
                <c:pt idx="18">
                  <c:v>ID</c:v>
                </c:pt>
                <c:pt idx="19">
                  <c:v>FL</c:v>
                </c:pt>
                <c:pt idx="20">
                  <c:v>MN</c:v>
                </c:pt>
                <c:pt idx="21">
                  <c:v>NV</c:v>
                </c:pt>
                <c:pt idx="22">
                  <c:v>NC</c:v>
                </c:pt>
                <c:pt idx="23">
                  <c:v>WI</c:v>
                </c:pt>
                <c:pt idx="24">
                  <c:v>WV</c:v>
                </c:pt>
                <c:pt idx="25">
                  <c:v>NE</c:v>
                </c:pt>
                <c:pt idx="26">
                  <c:v>MO</c:v>
                </c:pt>
                <c:pt idx="27">
                  <c:v>MI</c:v>
                </c:pt>
                <c:pt idx="28">
                  <c:v>DE</c:v>
                </c:pt>
                <c:pt idx="29">
                  <c:v>CO</c:v>
                </c:pt>
                <c:pt idx="30">
                  <c:v>ND</c:v>
                </c:pt>
                <c:pt idx="31">
                  <c:v>AZ</c:v>
                </c:pt>
                <c:pt idx="32">
                  <c:v>GA</c:v>
                </c:pt>
                <c:pt idx="33">
                  <c:v>NM</c:v>
                </c:pt>
                <c:pt idx="34">
                  <c:v>VA</c:v>
                </c:pt>
                <c:pt idx="35">
                  <c:v>US</c:v>
                </c:pt>
                <c:pt idx="36">
                  <c:v>IL</c:v>
                </c:pt>
                <c:pt idx="37">
                  <c:v>IN</c:v>
                </c:pt>
                <c:pt idx="38">
                  <c:v>MA</c:v>
                </c:pt>
                <c:pt idx="39">
                  <c:v>RI</c:v>
                </c:pt>
                <c:pt idx="40">
                  <c:v>WY</c:v>
                </c:pt>
                <c:pt idx="41">
                  <c:v>CT</c:v>
                </c:pt>
                <c:pt idx="42">
                  <c:v>TX</c:v>
                </c:pt>
                <c:pt idx="43">
                  <c:v>UT</c:v>
                </c:pt>
                <c:pt idx="44">
                  <c:v>MD</c:v>
                </c:pt>
                <c:pt idx="45">
                  <c:v>AK</c:v>
                </c:pt>
                <c:pt idx="46">
                  <c:v>NJ</c:v>
                </c:pt>
                <c:pt idx="47">
                  <c:v>WA</c:v>
                </c:pt>
                <c:pt idx="48">
                  <c:v>HI</c:v>
                </c:pt>
                <c:pt idx="49">
                  <c:v>NY</c:v>
                </c:pt>
                <c:pt idx="50">
                  <c:v>CA</c:v>
                </c:pt>
              </c:strCache>
            </c:strRef>
          </c:cat>
          <c:val>
            <c:numRef>
              <c:f>'Figure 1'!$F$7:$F$57</c:f>
              <c:numCache>
                <c:formatCode>0.0</c:formatCode>
                <c:ptCount val="51"/>
                <c:pt idx="0">
                  <c:v>30.189696242588631</c:v>
                </c:pt>
                <c:pt idx="1">
                  <c:v>26.936919122009094</c:v>
                </c:pt>
                <c:pt idx="2">
                  <c:v>26.671502627342047</c:v>
                </c:pt>
                <c:pt idx="3">
                  <c:v>26.020778781991723</c:v>
                </c:pt>
                <c:pt idx="4">
                  <c:v>26.01490849129884</c:v>
                </c:pt>
                <c:pt idx="5">
                  <c:v>25.747101527792825</c:v>
                </c:pt>
                <c:pt idx="6">
                  <c:v>24.988430425205014</c:v>
                </c:pt>
                <c:pt idx="7">
                  <c:v>24.769860565633898</c:v>
                </c:pt>
                <c:pt idx="8">
                  <c:v>24.722579519937213</c:v>
                </c:pt>
                <c:pt idx="9">
                  <c:v>24.569827011877141</c:v>
                </c:pt>
                <c:pt idx="10">
                  <c:v>23.324209306507363</c:v>
                </c:pt>
                <c:pt idx="11">
                  <c:v>23.068038452653838</c:v>
                </c:pt>
                <c:pt idx="12">
                  <c:v>23.01230016660168</c:v>
                </c:pt>
                <c:pt idx="13">
                  <c:v>22.658397932816538</c:v>
                </c:pt>
                <c:pt idx="14">
                  <c:v>22.395384557749225</c:v>
                </c:pt>
                <c:pt idx="15">
                  <c:v>22.327619789637708</c:v>
                </c:pt>
                <c:pt idx="16">
                  <c:v>21.659552672016392</c:v>
                </c:pt>
                <c:pt idx="17">
                  <c:v>20.944330033880291</c:v>
                </c:pt>
                <c:pt idx="18">
                  <c:v>20.785064624222116</c:v>
                </c:pt>
                <c:pt idx="19">
                  <c:v>20.622124196676427</c:v>
                </c:pt>
                <c:pt idx="20">
                  <c:v>20.102942036614611</c:v>
                </c:pt>
                <c:pt idx="21">
                  <c:v>20.102408496112272</c:v>
                </c:pt>
                <c:pt idx="22">
                  <c:v>20.020094024871096</c:v>
                </c:pt>
                <c:pt idx="23">
                  <c:v>19.949414046033219</c:v>
                </c:pt>
                <c:pt idx="24">
                  <c:v>19.940647357887229</c:v>
                </c:pt>
                <c:pt idx="25">
                  <c:v>19.896614974153742</c:v>
                </c:pt>
                <c:pt idx="26">
                  <c:v>19.894359625219309</c:v>
                </c:pt>
                <c:pt idx="27">
                  <c:v>19.891092534921416</c:v>
                </c:pt>
                <c:pt idx="28">
                  <c:v>19.85776108954369</c:v>
                </c:pt>
                <c:pt idx="29">
                  <c:v>19.642056223505072</c:v>
                </c:pt>
                <c:pt idx="30">
                  <c:v>19.60286532024643</c:v>
                </c:pt>
                <c:pt idx="31">
                  <c:v>19.531291422915821</c:v>
                </c:pt>
                <c:pt idx="32">
                  <c:v>19.440044141466281</c:v>
                </c:pt>
                <c:pt idx="33">
                  <c:v>18.94146842375492</c:v>
                </c:pt>
                <c:pt idx="34">
                  <c:v>18.923603830292866</c:v>
                </c:pt>
                <c:pt idx="35">
                  <c:v>18.832869265446831</c:v>
                </c:pt>
                <c:pt idx="36">
                  <c:v>18.572199644399291</c:v>
                </c:pt>
                <c:pt idx="37">
                  <c:v>18.216718037688491</c:v>
                </c:pt>
                <c:pt idx="38">
                  <c:v>17.525360211927378</c:v>
                </c:pt>
                <c:pt idx="39">
                  <c:v>17.37278847659308</c:v>
                </c:pt>
                <c:pt idx="40">
                  <c:v>17.331303570837608</c:v>
                </c:pt>
                <c:pt idx="41">
                  <c:v>16.983065472980261</c:v>
                </c:pt>
                <c:pt idx="42">
                  <c:v>16.846265581191094</c:v>
                </c:pt>
                <c:pt idx="43">
                  <c:v>16.571579039761257</c:v>
                </c:pt>
                <c:pt idx="44">
                  <c:v>15.914380509062099</c:v>
                </c:pt>
                <c:pt idx="45">
                  <c:v>15.758188600866346</c:v>
                </c:pt>
                <c:pt idx="46">
                  <c:v>15.632803915692739</c:v>
                </c:pt>
                <c:pt idx="47">
                  <c:v>15.421462686146606</c:v>
                </c:pt>
                <c:pt idx="48">
                  <c:v>15.32823249533852</c:v>
                </c:pt>
                <c:pt idx="49">
                  <c:v>14.967485437790859</c:v>
                </c:pt>
                <c:pt idx="50">
                  <c:v>14.081192117540562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910-4164-A847-E38245B52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8512384"/>
        <c:axId val="428512056"/>
      </c:lineChart>
      <c:catAx>
        <c:axId val="422251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22257928"/>
        <c:crosses val="autoZero"/>
        <c:auto val="1"/>
        <c:lblAlgn val="ctr"/>
        <c:lblOffset val="100"/>
        <c:noMultiLvlLbl val="0"/>
      </c:catAx>
      <c:valAx>
        <c:axId val="422257928"/>
        <c:scaling>
          <c:orientation val="minMax"/>
        </c:scaling>
        <c:delete val="0"/>
        <c:axPos val="l"/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22251368"/>
        <c:crosses val="autoZero"/>
        <c:crossBetween val="between"/>
      </c:valAx>
      <c:valAx>
        <c:axId val="428512056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28512384"/>
        <c:crosses val="max"/>
        <c:crossBetween val="between"/>
      </c:valAx>
      <c:catAx>
        <c:axId val="428512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8512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3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7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7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3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6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0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5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6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09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4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E81F9-DD6D-4B84-B059-675B13A3A983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F1C5-C6CF-4DE6-9B9E-88107012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 Narrow" panose="020B0606020202030204" pitchFamily="34" charset="0"/>
              </a:rPr>
              <a:t>Figure </a:t>
            </a:r>
            <a:r>
              <a:rPr lang="en-US" sz="2400" dirty="0" smtClean="0">
                <a:latin typeface="Arial Narrow" panose="020B0606020202030204" pitchFamily="34" charset="0"/>
              </a:rPr>
              <a:t>1-</a:t>
            </a:r>
            <a:r>
              <a:rPr lang="en-US" sz="2400" dirty="0">
                <a:latin typeface="Arial Narrow" panose="020B0606020202030204" pitchFamily="34" charset="0"/>
              </a:rPr>
              <a:t>When comparing average net price to median family income, college affordability varies by state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89FE356-DE51-41E5-B6A1-6498A5A6B3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788290"/>
              </p:ext>
            </p:extLst>
          </p:nvPr>
        </p:nvGraphicFramePr>
        <p:xfrm>
          <a:off x="838200" y="1438139"/>
          <a:ext cx="10515600" cy="4866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63040" y="6496594"/>
            <a:ext cx="93987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/>
              <a:t>Source: IPEDS; U.S. Census Bureau’s American Community Survey; U.S. Bureau of Labor Statistics. Note: all dollar figures are inflation-adjusted using the CPI to be in 2017 dollars.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21098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60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Figure 1-When comparing average net price to median family income, college affordability varies by state</vt:lpstr>
    </vt:vector>
  </TitlesOfParts>
  <Company>ITHAKA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</dc:title>
  <dc:creator>James Ward</dc:creator>
  <cp:lastModifiedBy>Kimberly Lutz</cp:lastModifiedBy>
  <cp:revision>6</cp:revision>
  <dcterms:created xsi:type="dcterms:W3CDTF">2019-09-30T19:41:05Z</dcterms:created>
  <dcterms:modified xsi:type="dcterms:W3CDTF">2019-10-02T12:17:12Z</dcterms:modified>
</cp:coreProperties>
</file>