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CC19"/>
    <a:srgbClr val="6ECE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US" sz="1200" b="1">
                <a:latin typeface="Arial Narrow" panose="020B0606020202030204" pitchFamily="34" charset="0"/>
              </a:rPr>
              <a:t>Average Need-based Grant Aid per High School Graduate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'Figure 2'!$D$6</c:f>
              <c:strCache>
                <c:ptCount val="1"/>
                <c:pt idx="0">
                  <c:v>Need-based Grant Aid per HS Graduate</c:v>
                </c:pt>
              </c:strCache>
            </c:strRef>
          </c:tx>
          <c:spPr>
            <a:solidFill>
              <a:srgbClr val="1770B1"/>
            </a:solidFill>
            <a:ln>
              <a:noFill/>
            </a:ln>
            <a:effectLst/>
          </c:spPr>
          <c:invertIfNegative val="0"/>
          <c:dPt>
            <c:idx val="38"/>
            <c:invertIfNegative val="0"/>
            <c:bubble3D val="0"/>
            <c:spPr>
              <a:solidFill>
                <a:srgbClr val="F9CC1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BCE-4361-ABB1-C44A290D3D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'Figure 2'!$C$7:$C$57</c:f>
              <c:strCache>
                <c:ptCount val="51"/>
                <c:pt idx="0">
                  <c:v>NH</c:v>
                </c:pt>
                <c:pt idx="1">
                  <c:v>GA</c:v>
                </c:pt>
                <c:pt idx="2">
                  <c:v>WY</c:v>
                </c:pt>
                <c:pt idx="3">
                  <c:v>SD</c:v>
                </c:pt>
                <c:pt idx="4">
                  <c:v>MT</c:v>
                </c:pt>
                <c:pt idx="5">
                  <c:v>UT</c:v>
                </c:pt>
                <c:pt idx="6">
                  <c:v>HI</c:v>
                </c:pt>
                <c:pt idx="7">
                  <c:v>AR</c:v>
                </c:pt>
                <c:pt idx="8">
                  <c:v>AZ</c:v>
                </c:pt>
                <c:pt idx="9">
                  <c:v>NV</c:v>
                </c:pt>
                <c:pt idx="10">
                  <c:v>ID</c:v>
                </c:pt>
                <c:pt idx="11">
                  <c:v>KS</c:v>
                </c:pt>
                <c:pt idx="12">
                  <c:v>MS</c:v>
                </c:pt>
                <c:pt idx="13">
                  <c:v>LA</c:v>
                </c:pt>
                <c:pt idx="14">
                  <c:v>AK</c:v>
                </c:pt>
                <c:pt idx="15">
                  <c:v>OH</c:v>
                </c:pt>
                <c:pt idx="16">
                  <c:v>NE</c:v>
                </c:pt>
                <c:pt idx="17">
                  <c:v>CT</c:v>
                </c:pt>
                <c:pt idx="18">
                  <c:v>FL</c:v>
                </c:pt>
                <c:pt idx="19">
                  <c:v>RI</c:v>
                </c:pt>
                <c:pt idx="20">
                  <c:v>MI</c:v>
                </c:pt>
                <c:pt idx="21">
                  <c:v>MO</c:v>
                </c:pt>
                <c:pt idx="22">
                  <c:v>NM</c:v>
                </c:pt>
                <c:pt idx="23">
                  <c:v>DE</c:v>
                </c:pt>
                <c:pt idx="24">
                  <c:v>MA</c:v>
                </c:pt>
                <c:pt idx="25">
                  <c:v>ME</c:v>
                </c:pt>
                <c:pt idx="26">
                  <c:v>MD</c:v>
                </c:pt>
                <c:pt idx="27">
                  <c:v>ND</c:v>
                </c:pt>
                <c:pt idx="28">
                  <c:v>SC</c:v>
                </c:pt>
                <c:pt idx="29">
                  <c:v>AL</c:v>
                </c:pt>
                <c:pt idx="30">
                  <c:v>IA</c:v>
                </c:pt>
                <c:pt idx="31">
                  <c:v>TN</c:v>
                </c:pt>
                <c:pt idx="32">
                  <c:v>WI</c:v>
                </c:pt>
                <c:pt idx="33">
                  <c:v>OR</c:v>
                </c:pt>
                <c:pt idx="34">
                  <c:v>CO</c:v>
                </c:pt>
                <c:pt idx="35">
                  <c:v>OK</c:v>
                </c:pt>
                <c:pt idx="36">
                  <c:v>KY</c:v>
                </c:pt>
                <c:pt idx="37">
                  <c:v>IL</c:v>
                </c:pt>
                <c:pt idx="38">
                  <c:v>US</c:v>
                </c:pt>
                <c:pt idx="39">
                  <c:v>VT</c:v>
                </c:pt>
                <c:pt idx="40">
                  <c:v>WV</c:v>
                </c:pt>
                <c:pt idx="41">
                  <c:v>TX</c:v>
                </c:pt>
                <c:pt idx="42">
                  <c:v>NC</c:v>
                </c:pt>
                <c:pt idx="43">
                  <c:v>PA</c:v>
                </c:pt>
                <c:pt idx="44">
                  <c:v>MN</c:v>
                </c:pt>
                <c:pt idx="45">
                  <c:v>VA</c:v>
                </c:pt>
                <c:pt idx="46">
                  <c:v>NJ</c:v>
                </c:pt>
                <c:pt idx="47">
                  <c:v>IN</c:v>
                </c:pt>
                <c:pt idx="48">
                  <c:v>NY</c:v>
                </c:pt>
                <c:pt idx="49">
                  <c:v>CA</c:v>
                </c:pt>
                <c:pt idx="50">
                  <c:v>WA</c:v>
                </c:pt>
              </c:strCache>
            </c:strRef>
          </c:cat>
          <c:val>
            <c:numRef>
              <c:f>'Figure 2'!$D$7:$D$57</c:f>
              <c:numCache>
                <c:formatCode>"$"#,##0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27</c:v>
                </c:pt>
                <c:pt idx="4">
                  <c:v>42</c:v>
                </c:pt>
                <c:pt idx="5">
                  <c:v>68</c:v>
                </c:pt>
                <c:pt idx="6">
                  <c:v>246</c:v>
                </c:pt>
                <c:pt idx="7">
                  <c:v>296</c:v>
                </c:pt>
                <c:pt idx="8">
                  <c:v>332</c:v>
                </c:pt>
                <c:pt idx="9">
                  <c:v>426</c:v>
                </c:pt>
                <c:pt idx="10">
                  <c:v>492</c:v>
                </c:pt>
                <c:pt idx="11">
                  <c:v>506</c:v>
                </c:pt>
                <c:pt idx="12">
                  <c:v>583</c:v>
                </c:pt>
                <c:pt idx="13">
                  <c:v>596</c:v>
                </c:pt>
                <c:pt idx="14">
                  <c:v>737</c:v>
                </c:pt>
                <c:pt idx="15">
                  <c:v>767</c:v>
                </c:pt>
                <c:pt idx="16">
                  <c:v>791</c:v>
                </c:pt>
                <c:pt idx="17">
                  <c:v>855</c:v>
                </c:pt>
                <c:pt idx="18">
                  <c:v>900</c:v>
                </c:pt>
                <c:pt idx="19">
                  <c:v>927</c:v>
                </c:pt>
                <c:pt idx="20">
                  <c:v>1041</c:v>
                </c:pt>
                <c:pt idx="21">
                  <c:v>1118</c:v>
                </c:pt>
                <c:pt idx="22">
                  <c:v>1195</c:v>
                </c:pt>
                <c:pt idx="23">
                  <c:v>1215</c:v>
                </c:pt>
                <c:pt idx="24">
                  <c:v>1241</c:v>
                </c:pt>
                <c:pt idx="25">
                  <c:v>1268</c:v>
                </c:pt>
                <c:pt idx="26">
                  <c:v>1490</c:v>
                </c:pt>
                <c:pt idx="27">
                  <c:v>1493</c:v>
                </c:pt>
                <c:pt idx="28">
                  <c:v>1499</c:v>
                </c:pt>
                <c:pt idx="29">
                  <c:v>1534</c:v>
                </c:pt>
                <c:pt idx="30">
                  <c:v>1758</c:v>
                </c:pt>
                <c:pt idx="31">
                  <c:v>1768</c:v>
                </c:pt>
                <c:pt idx="32">
                  <c:v>1886</c:v>
                </c:pt>
                <c:pt idx="33">
                  <c:v>1965</c:v>
                </c:pt>
                <c:pt idx="34">
                  <c:v>2085</c:v>
                </c:pt>
                <c:pt idx="35">
                  <c:v>2107</c:v>
                </c:pt>
                <c:pt idx="36">
                  <c:v>2172</c:v>
                </c:pt>
                <c:pt idx="37">
                  <c:v>2396</c:v>
                </c:pt>
                <c:pt idx="38">
                  <c:v>2427</c:v>
                </c:pt>
                <c:pt idx="39">
                  <c:v>2512</c:v>
                </c:pt>
                <c:pt idx="40">
                  <c:v>2538</c:v>
                </c:pt>
                <c:pt idx="41">
                  <c:v>2645</c:v>
                </c:pt>
                <c:pt idx="42">
                  <c:v>3014</c:v>
                </c:pt>
                <c:pt idx="43">
                  <c:v>3151</c:v>
                </c:pt>
                <c:pt idx="44">
                  <c:v>3188</c:v>
                </c:pt>
                <c:pt idx="45">
                  <c:v>3668</c:v>
                </c:pt>
                <c:pt idx="46">
                  <c:v>3976</c:v>
                </c:pt>
                <c:pt idx="47">
                  <c:v>4137</c:v>
                </c:pt>
                <c:pt idx="48">
                  <c:v>4612</c:v>
                </c:pt>
                <c:pt idx="49">
                  <c:v>4741</c:v>
                </c:pt>
                <c:pt idx="50">
                  <c:v>4786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CE-4361-ABB1-C44A290D3D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8536288"/>
        <c:axId val="548542192"/>
      </c:barChart>
      <c:catAx>
        <c:axId val="54853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548542192"/>
        <c:crosses val="autoZero"/>
        <c:auto val="1"/>
        <c:lblAlgn val="ctr"/>
        <c:lblOffset val="100"/>
        <c:noMultiLvlLbl val="0"/>
      </c:catAx>
      <c:valAx>
        <c:axId val="548542192"/>
        <c:scaling>
          <c:orientation val="minMax"/>
        </c:scaling>
        <c:delete val="0"/>
        <c:axPos val="l"/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548536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3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75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7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3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62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00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5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69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09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41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 Narrow" panose="020B0606020202030204" pitchFamily="34" charset="0"/>
              </a:rPr>
              <a:t>Figure 2-</a:t>
            </a:r>
            <a:r>
              <a:rPr lang="en-US" sz="2400" dirty="0">
                <a:latin typeface="Arial Narrow" panose="020B0606020202030204" pitchFamily="34" charset="0"/>
              </a:rPr>
              <a:t>In 2017, some states provided over $4,000 in need-based grant aid per high school graduate, while others provided little to none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481623E-D7F8-43B0-959F-FF7194D40A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36434"/>
              </p:ext>
            </p:extLst>
          </p:nvPr>
        </p:nvGraphicFramePr>
        <p:xfrm>
          <a:off x="838200" y="1690687"/>
          <a:ext cx="10515600" cy="4213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200" y="6225615"/>
            <a:ext cx="101114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Source: NASSGAP, NCES Common Core of Data &amp; WICHE Knocking at the College Door report. Note: All dollar figures are inflation-adjusted using the CPI to be in 2017 dollars.</a:t>
            </a:r>
          </a:p>
        </p:txBody>
      </p:sp>
    </p:spTree>
    <p:extLst>
      <p:ext uri="{BB962C8B-B14F-4D97-AF65-F5344CB8AC3E}">
        <p14:creationId xmlns:p14="http://schemas.microsoft.com/office/powerpoint/2010/main" val="3303620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1887</TotalTime>
  <Words>67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Figure 2-In 2017, some states provided over $4,000 in need-based grant aid per high school graduate, while others provided little to none</vt:lpstr>
    </vt:vector>
  </TitlesOfParts>
  <Company>ITHAKA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</dc:title>
  <dc:creator>James Ward</dc:creator>
  <cp:lastModifiedBy>Kimberly Lutz</cp:lastModifiedBy>
  <cp:revision>7</cp:revision>
  <dcterms:created xsi:type="dcterms:W3CDTF">2019-09-30T19:41:05Z</dcterms:created>
  <dcterms:modified xsi:type="dcterms:W3CDTF">2019-10-02T12:17:45Z</dcterms:modified>
</cp:coreProperties>
</file>